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Lato"/>
      <p:regular r:id="rId17"/>
    </p:embeddedFont>
    <p:embeddedFont>
      <p:font typeface="Lato"/>
      <p:regular r:id="rId18"/>
    </p:embeddedFont>
    <p:embeddedFont>
      <p:font typeface="Lato"/>
      <p:regular r:id="rId19"/>
    </p:embeddedFont>
    <p:embeddedFont>
      <p:font typeface="Lato"/>
      <p:regular r:id="rId20"/>
    </p:embeddedFont>
    <p:embeddedFont>
      <p:font typeface="Lato"/>
      <p:regular r:id="rId21"/>
    </p:embeddedFont>
    <p:embeddedFont>
      <p:font typeface="Lato"/>
      <p:regular r:id="rId22"/>
    </p:embeddedFont>
    <p:embeddedFont>
      <p:font typeface="Lato"/>
      <p:regular r:id="rId23"/>
    </p:embeddedFont>
    <p:embeddedFont>
      <p:font typeface="La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4-10.svg>
</file>

<file path=ppt/media/image-4-11.png>
</file>

<file path=ppt/media/image-4-12.svg>
</file>

<file path=ppt/media/image-4-2.svg>
</file>

<file path=ppt/media/image-4-3.png>
</file>

<file path=ppt/media/image-4-4.svg>
</file>

<file path=ppt/media/image-4-5.png>
</file>

<file path=ppt/media/image-4-6.svg>
</file>

<file path=ppt/media/image-4-7.png>
</file>

<file path=ppt/media/image-4-8.svg>
</file>

<file path=ppt/media/image-4-9.png>
</file>

<file path=ppt/media/image-5-1.png>
</file>

<file path=ppt/media/image-5-2.png>
</file>

<file path=ppt/media/image-5-3.svg>
</file>

<file path=ppt/media/image-5-4.png>
</file>

<file path=ppt/media/image-5-5.svg>
</file>

<file path=ppt/media/image-5-6.png>
</file>

<file path=ppt/media/image-5-7.svg>
</file>

<file path=ppt/media/image-6-1.png>
</file>

<file path=ppt/media/image-7-1.png>
</file>

<file path=ppt/media/image-7-2.png>
</file>

<file path=ppt/media/image-7-3.svg>
</file>

<file path=ppt/media/image-7-4.png>
</file>

<file path=ppt/media/image-7-5.png>
</file>

<file path=ppt/media/image-7-6.svg>
</file>

<file path=ppt/media/image-7-7.png>
</file>

<file path=ppt/media/image-7-8.png>
</file>

<file path=ppt/media/image-7-9.sv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image" Target="../media/image-4-5.png"/><Relationship Id="rId6" Type="http://schemas.openxmlformats.org/officeDocument/2006/relationships/image" Target="../media/image-4-6.svg"/><Relationship Id="rId7" Type="http://schemas.openxmlformats.org/officeDocument/2006/relationships/image" Target="../media/image-4-7.png"/><Relationship Id="rId8" Type="http://schemas.openxmlformats.org/officeDocument/2006/relationships/image" Target="../media/image-4-8.svg"/><Relationship Id="rId9" Type="http://schemas.openxmlformats.org/officeDocument/2006/relationships/image" Target="../media/image-4-9.png"/><Relationship Id="rId10" Type="http://schemas.openxmlformats.org/officeDocument/2006/relationships/image" Target="../media/image-4-10.svg"/><Relationship Id="rId11" Type="http://schemas.openxmlformats.org/officeDocument/2006/relationships/image" Target="../media/image-4-11.png"/><Relationship Id="rId12" Type="http://schemas.openxmlformats.org/officeDocument/2006/relationships/image" Target="../media/image-4-12.svg"/><Relationship Id="rId13" Type="http://schemas.openxmlformats.org/officeDocument/2006/relationships/slideLayout" Target="../slideLayouts/slideLayout5.xml"/><Relationship Id="rId1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svg"/><Relationship Id="rId4" Type="http://schemas.openxmlformats.org/officeDocument/2006/relationships/image" Target="../media/image-5-4.png"/><Relationship Id="rId5" Type="http://schemas.openxmlformats.org/officeDocument/2006/relationships/image" Target="../media/image-5-5.svg"/><Relationship Id="rId6" Type="http://schemas.openxmlformats.org/officeDocument/2006/relationships/image" Target="../media/image-5-6.png"/><Relationship Id="rId7" Type="http://schemas.openxmlformats.org/officeDocument/2006/relationships/image" Target="../media/image-5-7.svg"/><Relationship Id="rId8" Type="http://schemas.openxmlformats.org/officeDocument/2006/relationships/slideLayout" Target="../slideLayouts/slideLayout6.xml"/><Relationship Id="rId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sv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svg"/><Relationship Id="rId7" Type="http://schemas.openxmlformats.org/officeDocument/2006/relationships/image" Target="../media/image-7-7.png"/><Relationship Id="rId8" Type="http://schemas.openxmlformats.org/officeDocument/2006/relationships/image" Target="../media/image-7-8.png"/><Relationship Id="rId9" Type="http://schemas.openxmlformats.org/officeDocument/2006/relationships/image" Target="../media/image-7-9.svg"/><Relationship Id="rId10" Type="http://schemas.openxmlformats.org/officeDocument/2006/relationships/slideLayout" Target="../slideLayouts/slideLayout8.xml"/><Relationship Id="rId11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This project analyzes customer shopping behavior using transactional data to uncover insights into spending patterns, customer segments, product preferences, and subscription behavior. Our goal is to guide strategic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58151"/>
            <a:ext cx="103252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Power BI Dashboard: Visualizing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420439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3.9K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4522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Customers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235893" y="5420439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$59.76</a:t>
            </a:r>
            <a:endParaRPr lang="en-US" sz="5850" dirty="0"/>
          </a:p>
        </p:txBody>
      </p:sp>
      <p:sp>
        <p:nvSpPr>
          <p:cNvPr id="7" name="Text 4"/>
          <p:cNvSpPr/>
          <p:nvPr/>
        </p:nvSpPr>
        <p:spPr>
          <a:xfrm>
            <a:off x="5897523" y="64522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Avg. Purchase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677995" y="5420439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3.75</a:t>
            </a:r>
            <a:endParaRPr lang="en-US" sz="5850" dirty="0"/>
          </a:p>
        </p:txBody>
      </p:sp>
      <p:sp>
        <p:nvSpPr>
          <p:cNvPr id="9" name="Text 6"/>
          <p:cNvSpPr/>
          <p:nvPr/>
        </p:nvSpPr>
        <p:spPr>
          <a:xfrm>
            <a:off x="10339626" y="64522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Avg. Review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0169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250638"/>
            <a:ext cx="3664744" cy="2093714"/>
          </a:xfrm>
          <a:prstGeom prst="roundRect">
            <a:avLst>
              <a:gd name="adj" fmla="val 6988"/>
            </a:avLst>
          </a:prstGeom>
          <a:solidFill>
            <a:srgbClr val="EFECE6"/>
          </a:solidFill>
          <a:ln w="30480">
            <a:solidFill>
              <a:srgbClr val="CBC5B8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3310" y="2250638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</p:sp>
      <p:sp>
        <p:nvSpPr>
          <p:cNvPr id="6" name="Text 3"/>
          <p:cNvSpPr/>
          <p:nvPr/>
        </p:nvSpPr>
        <p:spPr>
          <a:xfrm>
            <a:off x="1142524" y="25079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Data-Driven Insights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42524" y="2998351"/>
            <a:ext cx="30587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Analyzed 3,900 purchases to understand customer behavior.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348" y="2250638"/>
            <a:ext cx="3664863" cy="2093714"/>
          </a:xfrm>
          <a:prstGeom prst="roundRect">
            <a:avLst>
              <a:gd name="adj" fmla="val 6988"/>
            </a:avLst>
          </a:prstGeom>
          <a:solidFill>
            <a:srgbClr val="EFECE6"/>
          </a:solidFill>
          <a:ln w="30480">
            <a:solidFill>
              <a:srgbClr val="CBC5B8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4654868" y="2250638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</p:sp>
      <p:sp>
        <p:nvSpPr>
          <p:cNvPr id="10" name="Text 7"/>
          <p:cNvSpPr/>
          <p:nvPr/>
        </p:nvSpPr>
        <p:spPr>
          <a:xfrm>
            <a:off x="5034082" y="25079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Strategic Decisions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034082" y="2998351"/>
            <a:ext cx="30588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Insights will inform business strategies for growth and efficiency.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4571167"/>
            <a:ext cx="3664744" cy="2456617"/>
          </a:xfrm>
          <a:prstGeom prst="roundRect">
            <a:avLst>
              <a:gd name="adj" fmla="val 5956"/>
            </a:avLst>
          </a:prstGeom>
          <a:solidFill>
            <a:srgbClr val="EFECE6"/>
          </a:solidFill>
          <a:ln w="30480">
            <a:solidFill>
              <a:srgbClr val="CBC5B8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63310" y="4571167"/>
            <a:ext cx="121920" cy="2456617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</p:sp>
      <p:sp>
        <p:nvSpPr>
          <p:cNvPr id="14" name="Text 11"/>
          <p:cNvSpPr/>
          <p:nvPr/>
        </p:nvSpPr>
        <p:spPr>
          <a:xfrm>
            <a:off x="1142524" y="48284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Key Areas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142524" y="5318879"/>
            <a:ext cx="30587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Focused on spending, segments, product preferences, and subscriptions.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9833" y="447794"/>
            <a:ext cx="4070866" cy="508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Dataset Summary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569833" y="1363504"/>
            <a:ext cx="2035373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 Volume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69833" y="1780699"/>
            <a:ext cx="6546771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3,900 rows and 18 columns of transactional data.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569833" y="2203966"/>
            <a:ext cx="2035373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Key Features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569833" y="2621161"/>
            <a:ext cx="6546771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Customer demographics (Age, Gender, Location, Subscription)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569833" y="2938582"/>
            <a:ext cx="6546771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Purchase details (Item, Category, Amount, Season, Size, Color)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569833" y="3256002"/>
            <a:ext cx="6546771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Behavioral data (Discount, Promo, Previous Purchases, Frequency, Review, Shipping)</a:t>
            </a:r>
            <a:endParaRPr lang="en-US" sz="12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1416" y="1383863"/>
            <a:ext cx="6546771" cy="6546771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7521416" y="8113752"/>
            <a:ext cx="2035373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Missing Data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521416" y="8530947"/>
            <a:ext cx="6546771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37 missing values in the Review Rating column, handled during cleaning.</a:t>
            </a:r>
            <a:endParaRPr lang="en-US" sz="1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7927" y="438388"/>
            <a:ext cx="6121241" cy="498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Exploratory Data Analysis: Python</a:t>
            </a:r>
            <a:endParaRPr lang="en-US" sz="3100" dirty="0"/>
          </a:p>
        </p:txBody>
      </p:sp>
      <p:sp>
        <p:nvSpPr>
          <p:cNvPr id="3" name="Shape 1"/>
          <p:cNvSpPr/>
          <p:nvPr/>
        </p:nvSpPr>
        <p:spPr>
          <a:xfrm>
            <a:off x="717352" y="1494592"/>
            <a:ext cx="159425" cy="717352"/>
          </a:xfrm>
          <a:prstGeom prst="roundRect">
            <a:avLst>
              <a:gd name="adj" fmla="val 15000"/>
            </a:avLst>
          </a:prstGeom>
          <a:solidFill>
            <a:srgbClr val="E5DFD2"/>
          </a:solidFill>
          <a:ln/>
        </p:spPr>
      </p:sp>
      <p:sp>
        <p:nvSpPr>
          <p:cNvPr id="4" name="Shape 2"/>
          <p:cNvSpPr/>
          <p:nvPr/>
        </p:nvSpPr>
        <p:spPr>
          <a:xfrm>
            <a:off x="557927" y="1389936"/>
            <a:ext cx="478274" cy="478274"/>
          </a:xfrm>
          <a:prstGeom prst="roundRect">
            <a:avLst>
              <a:gd name="adj" fmla="val 95594"/>
            </a:avLst>
          </a:prstGeom>
          <a:solidFill>
            <a:srgbClr val="E5DFD2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77466" y="1509593"/>
            <a:ext cx="239078" cy="23907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95626" y="1414939"/>
            <a:ext cx="1992749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 Loading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1195626" y="1759625"/>
            <a:ext cx="12876848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Imported dataset using 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A4A45"/>
                </a:solidFill>
                <a:highlight>
                  <a:srgbClr val="E2DFD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pandas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for initial processing.</a:t>
            </a:r>
            <a:endParaRPr lang="en-US" sz="1250" dirty="0"/>
          </a:p>
        </p:txBody>
      </p:sp>
      <p:sp>
        <p:nvSpPr>
          <p:cNvPr id="8" name="Shape 5"/>
          <p:cNvSpPr/>
          <p:nvPr/>
        </p:nvSpPr>
        <p:spPr>
          <a:xfrm>
            <a:off x="956429" y="2610564"/>
            <a:ext cx="159425" cy="717352"/>
          </a:xfrm>
          <a:prstGeom prst="roundRect">
            <a:avLst>
              <a:gd name="adj" fmla="val 15000"/>
            </a:avLst>
          </a:prstGeom>
          <a:solidFill>
            <a:srgbClr val="E5DFD2"/>
          </a:solidFill>
          <a:ln/>
        </p:spPr>
      </p:sp>
      <p:sp>
        <p:nvSpPr>
          <p:cNvPr id="9" name="Shape 6"/>
          <p:cNvSpPr/>
          <p:nvPr/>
        </p:nvSpPr>
        <p:spPr>
          <a:xfrm>
            <a:off x="797004" y="2505908"/>
            <a:ext cx="478274" cy="478274"/>
          </a:xfrm>
          <a:prstGeom prst="roundRect">
            <a:avLst>
              <a:gd name="adj" fmla="val 95594"/>
            </a:avLst>
          </a:prstGeom>
          <a:solidFill>
            <a:srgbClr val="E5DFD2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6543" y="2625566"/>
            <a:ext cx="239078" cy="23907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1434703" y="2530912"/>
            <a:ext cx="1992749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Initial Exploration</a:t>
            </a:r>
            <a:endParaRPr lang="en-US" sz="1550" dirty="0"/>
          </a:p>
        </p:txBody>
      </p:sp>
      <p:sp>
        <p:nvSpPr>
          <p:cNvPr id="12" name="Text 8"/>
          <p:cNvSpPr/>
          <p:nvPr/>
        </p:nvSpPr>
        <p:spPr>
          <a:xfrm>
            <a:off x="1434703" y="2875597"/>
            <a:ext cx="12637770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Used 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A4A45"/>
                </a:solidFill>
                <a:highlight>
                  <a:srgbClr val="E2DFD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df.info()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and 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A4A45"/>
                </a:solidFill>
                <a:highlight>
                  <a:srgbClr val="E2DFD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.describe()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for structural and summary insights.</a:t>
            </a:r>
            <a:endParaRPr lang="en-US" sz="1250" dirty="0"/>
          </a:p>
        </p:txBody>
      </p:sp>
      <p:sp>
        <p:nvSpPr>
          <p:cNvPr id="13" name="Shape 9"/>
          <p:cNvSpPr/>
          <p:nvPr/>
        </p:nvSpPr>
        <p:spPr>
          <a:xfrm>
            <a:off x="1195626" y="3726537"/>
            <a:ext cx="159425" cy="717352"/>
          </a:xfrm>
          <a:prstGeom prst="roundRect">
            <a:avLst>
              <a:gd name="adj" fmla="val 15000"/>
            </a:avLst>
          </a:prstGeom>
          <a:solidFill>
            <a:srgbClr val="E5DFD2"/>
          </a:solidFill>
          <a:ln/>
        </p:spPr>
      </p:sp>
      <p:sp>
        <p:nvSpPr>
          <p:cNvPr id="14" name="Shape 10"/>
          <p:cNvSpPr/>
          <p:nvPr/>
        </p:nvSpPr>
        <p:spPr>
          <a:xfrm>
            <a:off x="1036201" y="3621881"/>
            <a:ext cx="478274" cy="478274"/>
          </a:xfrm>
          <a:prstGeom prst="roundRect">
            <a:avLst>
              <a:gd name="adj" fmla="val 95594"/>
            </a:avLst>
          </a:prstGeom>
          <a:solidFill>
            <a:srgbClr val="E5DFD2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55740" y="3741539"/>
            <a:ext cx="239078" cy="239078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673900" y="3646884"/>
            <a:ext cx="2001083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Missing Data Handling</a:t>
            </a:r>
            <a:endParaRPr lang="en-US" sz="1550" dirty="0"/>
          </a:p>
        </p:txBody>
      </p:sp>
      <p:sp>
        <p:nvSpPr>
          <p:cNvPr id="17" name="Text 12"/>
          <p:cNvSpPr/>
          <p:nvPr/>
        </p:nvSpPr>
        <p:spPr>
          <a:xfrm>
            <a:off x="1673900" y="3991570"/>
            <a:ext cx="12398573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Imputed missing 'Review Rating' values using median per category.</a:t>
            </a:r>
            <a:endParaRPr lang="en-US" sz="1250" dirty="0"/>
          </a:p>
        </p:txBody>
      </p:sp>
      <p:sp>
        <p:nvSpPr>
          <p:cNvPr id="18" name="Shape 13"/>
          <p:cNvSpPr/>
          <p:nvPr/>
        </p:nvSpPr>
        <p:spPr>
          <a:xfrm>
            <a:off x="1434703" y="4842510"/>
            <a:ext cx="159425" cy="717352"/>
          </a:xfrm>
          <a:prstGeom prst="roundRect">
            <a:avLst>
              <a:gd name="adj" fmla="val 15000"/>
            </a:avLst>
          </a:prstGeom>
          <a:solidFill>
            <a:srgbClr val="E5DFD2"/>
          </a:solidFill>
          <a:ln/>
        </p:spPr>
      </p:sp>
      <p:sp>
        <p:nvSpPr>
          <p:cNvPr id="19" name="Shape 14"/>
          <p:cNvSpPr/>
          <p:nvPr/>
        </p:nvSpPr>
        <p:spPr>
          <a:xfrm>
            <a:off x="1275278" y="4737854"/>
            <a:ext cx="478274" cy="478274"/>
          </a:xfrm>
          <a:prstGeom prst="roundRect">
            <a:avLst>
              <a:gd name="adj" fmla="val 95594"/>
            </a:avLst>
          </a:prstGeom>
          <a:solidFill>
            <a:srgbClr val="E5DFD2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394817" y="4857512"/>
            <a:ext cx="239078" cy="239078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912977" y="4762857"/>
            <a:ext cx="2157055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Column Standardization</a:t>
            </a:r>
            <a:endParaRPr lang="en-US" sz="1550" dirty="0"/>
          </a:p>
        </p:txBody>
      </p:sp>
      <p:sp>
        <p:nvSpPr>
          <p:cNvPr id="22" name="Text 16"/>
          <p:cNvSpPr/>
          <p:nvPr/>
        </p:nvSpPr>
        <p:spPr>
          <a:xfrm>
            <a:off x="1912977" y="5107543"/>
            <a:ext cx="12159496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Renamed columns to snake case for improved readability.</a:t>
            </a:r>
            <a:endParaRPr lang="en-US" sz="1250" dirty="0"/>
          </a:p>
        </p:txBody>
      </p:sp>
      <p:sp>
        <p:nvSpPr>
          <p:cNvPr id="23" name="Shape 17"/>
          <p:cNvSpPr/>
          <p:nvPr/>
        </p:nvSpPr>
        <p:spPr>
          <a:xfrm>
            <a:off x="1195626" y="5958483"/>
            <a:ext cx="159425" cy="717352"/>
          </a:xfrm>
          <a:prstGeom prst="roundRect">
            <a:avLst>
              <a:gd name="adj" fmla="val 15000"/>
            </a:avLst>
          </a:prstGeom>
          <a:solidFill>
            <a:srgbClr val="E5DFD2"/>
          </a:solidFill>
          <a:ln/>
        </p:spPr>
      </p:sp>
      <p:sp>
        <p:nvSpPr>
          <p:cNvPr id="24" name="Shape 18"/>
          <p:cNvSpPr/>
          <p:nvPr/>
        </p:nvSpPr>
        <p:spPr>
          <a:xfrm>
            <a:off x="1036201" y="5853827"/>
            <a:ext cx="478274" cy="478274"/>
          </a:xfrm>
          <a:prstGeom prst="roundRect">
            <a:avLst>
              <a:gd name="adj" fmla="val 95594"/>
            </a:avLst>
          </a:prstGeom>
          <a:solidFill>
            <a:srgbClr val="E5DFD2"/>
          </a:solidFill>
          <a:ln/>
        </p:spPr>
      </p:sp>
      <p:pic>
        <p:nvPicPr>
          <p:cNvPr id="2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55740" y="5973485"/>
            <a:ext cx="239078" cy="239078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1673900" y="5878830"/>
            <a:ext cx="1992749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Feature Engineering</a:t>
            </a:r>
            <a:endParaRPr lang="en-US" sz="1550" dirty="0"/>
          </a:p>
        </p:txBody>
      </p:sp>
      <p:sp>
        <p:nvSpPr>
          <p:cNvPr id="27" name="Text 20"/>
          <p:cNvSpPr/>
          <p:nvPr/>
        </p:nvSpPr>
        <p:spPr>
          <a:xfrm>
            <a:off x="1673900" y="6223516"/>
            <a:ext cx="12398573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Created 'age_group' and 'purchase_frequency_days' columns.</a:t>
            </a:r>
            <a:endParaRPr lang="en-US" sz="1250" dirty="0"/>
          </a:p>
        </p:txBody>
      </p:sp>
      <p:sp>
        <p:nvSpPr>
          <p:cNvPr id="28" name="Shape 21"/>
          <p:cNvSpPr/>
          <p:nvPr/>
        </p:nvSpPr>
        <p:spPr>
          <a:xfrm>
            <a:off x="956429" y="7074456"/>
            <a:ext cx="159425" cy="717352"/>
          </a:xfrm>
          <a:prstGeom prst="roundRect">
            <a:avLst>
              <a:gd name="adj" fmla="val 15000"/>
            </a:avLst>
          </a:prstGeom>
          <a:solidFill>
            <a:srgbClr val="E5DFD2"/>
          </a:solidFill>
          <a:ln/>
        </p:spPr>
      </p:sp>
      <p:sp>
        <p:nvSpPr>
          <p:cNvPr id="29" name="Shape 22"/>
          <p:cNvSpPr/>
          <p:nvPr/>
        </p:nvSpPr>
        <p:spPr>
          <a:xfrm>
            <a:off x="797004" y="6969800"/>
            <a:ext cx="478274" cy="478274"/>
          </a:xfrm>
          <a:prstGeom prst="roundRect">
            <a:avLst>
              <a:gd name="adj" fmla="val 95594"/>
            </a:avLst>
          </a:prstGeom>
          <a:solidFill>
            <a:srgbClr val="E5DFD2"/>
          </a:solidFill>
          <a:ln/>
        </p:spPr>
      </p:sp>
      <p:pic>
        <p:nvPicPr>
          <p:cNvPr id="30" name="Image 5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16543" y="7089458"/>
            <a:ext cx="239078" cy="239078"/>
          </a:xfrm>
          <a:prstGeom prst="rect">
            <a:avLst/>
          </a:prstGeom>
        </p:spPr>
      </p:pic>
      <p:sp>
        <p:nvSpPr>
          <p:cNvPr id="31" name="Text 23"/>
          <p:cNvSpPr/>
          <p:nvPr/>
        </p:nvSpPr>
        <p:spPr>
          <a:xfrm>
            <a:off x="1434703" y="6994803"/>
            <a:ext cx="1992749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Database Integration</a:t>
            </a:r>
            <a:endParaRPr lang="en-US" sz="1550" dirty="0"/>
          </a:p>
        </p:txBody>
      </p:sp>
      <p:sp>
        <p:nvSpPr>
          <p:cNvPr id="32" name="Text 24"/>
          <p:cNvSpPr/>
          <p:nvPr/>
        </p:nvSpPr>
        <p:spPr>
          <a:xfrm>
            <a:off x="1434703" y="7339489"/>
            <a:ext cx="12637770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Loaded cleaned data into PostgreSQL for SQL analysis.</a:t>
            </a:r>
            <a:endParaRPr lang="en-US" sz="12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6760" y="919758"/>
            <a:ext cx="7495103" cy="666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 Analysis: Key SQL Insights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46760" y="1906667"/>
            <a:ext cx="3718560" cy="2765584"/>
          </a:xfrm>
          <a:prstGeom prst="roundRect">
            <a:avLst>
              <a:gd name="adj" fmla="val 1157"/>
            </a:avLst>
          </a:prstGeom>
          <a:solidFill>
            <a:srgbClr val="E5DFD2"/>
          </a:solidFill>
          <a:ln/>
        </p:spPr>
      </p:sp>
      <p:sp>
        <p:nvSpPr>
          <p:cNvPr id="5" name="Shape 2"/>
          <p:cNvSpPr/>
          <p:nvPr/>
        </p:nvSpPr>
        <p:spPr>
          <a:xfrm>
            <a:off x="960120" y="2120027"/>
            <a:ext cx="640080" cy="640080"/>
          </a:xfrm>
          <a:prstGeom prst="roundRect">
            <a:avLst>
              <a:gd name="adj" fmla="val 14284286"/>
            </a:avLst>
          </a:prstGeom>
          <a:solidFill>
            <a:srgbClr val="282824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6094" y="2296001"/>
            <a:ext cx="288012" cy="28801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60120" y="2973467"/>
            <a:ext cx="2667357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Revenue by Gender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960120" y="3434834"/>
            <a:ext cx="3291840" cy="1024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Male customers generated $157,890, female customers $75,191.</a:t>
            </a:r>
            <a:endParaRPr lang="en-US" sz="1650" dirty="0"/>
          </a:p>
        </p:txBody>
      </p:sp>
      <p:sp>
        <p:nvSpPr>
          <p:cNvPr id="9" name="Shape 5"/>
          <p:cNvSpPr/>
          <p:nvPr/>
        </p:nvSpPr>
        <p:spPr>
          <a:xfrm>
            <a:off x="4678680" y="1906667"/>
            <a:ext cx="3718560" cy="2765584"/>
          </a:xfrm>
          <a:prstGeom prst="roundRect">
            <a:avLst>
              <a:gd name="adj" fmla="val 1157"/>
            </a:avLst>
          </a:prstGeom>
          <a:solidFill>
            <a:srgbClr val="E5DFD2"/>
          </a:solidFill>
          <a:ln/>
        </p:spPr>
      </p:sp>
      <p:sp>
        <p:nvSpPr>
          <p:cNvPr id="10" name="Shape 6"/>
          <p:cNvSpPr/>
          <p:nvPr/>
        </p:nvSpPr>
        <p:spPr>
          <a:xfrm>
            <a:off x="4892040" y="2120027"/>
            <a:ext cx="640080" cy="640080"/>
          </a:xfrm>
          <a:prstGeom prst="roundRect">
            <a:avLst>
              <a:gd name="adj" fmla="val 14284286"/>
            </a:avLst>
          </a:prstGeom>
          <a:solidFill>
            <a:srgbClr val="282824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68014" y="2296001"/>
            <a:ext cx="288012" cy="28801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4892040" y="2973467"/>
            <a:ext cx="2941796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Top 5 Products by Rating</a:t>
            </a:r>
            <a:endParaRPr lang="en-US" sz="2100" dirty="0"/>
          </a:p>
        </p:txBody>
      </p:sp>
      <p:sp>
        <p:nvSpPr>
          <p:cNvPr id="13" name="Text 8"/>
          <p:cNvSpPr/>
          <p:nvPr/>
        </p:nvSpPr>
        <p:spPr>
          <a:xfrm>
            <a:off x="4892040" y="3434834"/>
            <a:ext cx="3291840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Gloves (3.86), Sandals (3.84), Boots (3.82), Hat (3.80), Skirt (3.78).</a:t>
            </a:r>
            <a:endParaRPr lang="en-US" sz="1650" dirty="0"/>
          </a:p>
        </p:txBody>
      </p:sp>
      <p:sp>
        <p:nvSpPr>
          <p:cNvPr id="14" name="Shape 9"/>
          <p:cNvSpPr/>
          <p:nvPr/>
        </p:nvSpPr>
        <p:spPr>
          <a:xfrm>
            <a:off x="746760" y="4885611"/>
            <a:ext cx="7650480" cy="2424232"/>
          </a:xfrm>
          <a:prstGeom prst="roundRect">
            <a:avLst>
              <a:gd name="adj" fmla="val 1320"/>
            </a:avLst>
          </a:prstGeom>
          <a:solidFill>
            <a:srgbClr val="E5DFD2"/>
          </a:solidFill>
          <a:ln/>
        </p:spPr>
      </p:sp>
      <p:sp>
        <p:nvSpPr>
          <p:cNvPr id="15" name="Shape 10"/>
          <p:cNvSpPr/>
          <p:nvPr/>
        </p:nvSpPr>
        <p:spPr>
          <a:xfrm>
            <a:off x="960120" y="5098971"/>
            <a:ext cx="640080" cy="640080"/>
          </a:xfrm>
          <a:prstGeom prst="roundRect">
            <a:avLst>
              <a:gd name="adj" fmla="val 14284286"/>
            </a:avLst>
          </a:prstGeom>
          <a:solidFill>
            <a:srgbClr val="282824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36094" y="5274945"/>
            <a:ext cx="288012" cy="288012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60120" y="5952411"/>
            <a:ext cx="3150275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Shipping Type Comparison</a:t>
            </a:r>
            <a:endParaRPr lang="en-US" sz="2100" dirty="0"/>
          </a:p>
        </p:txBody>
      </p:sp>
      <p:sp>
        <p:nvSpPr>
          <p:cNvPr id="18" name="Text 12"/>
          <p:cNvSpPr/>
          <p:nvPr/>
        </p:nvSpPr>
        <p:spPr>
          <a:xfrm>
            <a:off x="960120" y="6413778"/>
            <a:ext cx="7223760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Express shipping had a higher average purchase amount ($60.48) than Standard ($58.46).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7372350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Customer Spending &amp; Discounts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26644"/>
            <a:ext cx="3493770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High-Spending Discount Users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21638" y="2254925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Identified 839 customers who used discounts but still spent above average.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3120866"/>
            <a:ext cx="3511629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Discount-Dependent Products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21638" y="36491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Products with highest percentage of discounted purchases: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638" y="416456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Hat (50.00%)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21638" y="4566642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Sneakers (49.66%)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21638" y="4968716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Coat (49.07%)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21638" y="537079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Sweater (48.17%)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21638" y="5772864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Pants (47.37%)</a:t>
            </a:r>
            <a:endParaRPr lang="en-US" sz="1600" dirty="0"/>
          </a:p>
        </p:txBody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86246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Subscription &amp; Age Group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29276"/>
            <a:ext cx="3785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Subscribers vs. Non-Subscribers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4024"/>
            <a:ext cx="3785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Subscribers (1,053) had an average spend of $59.49, non-subscribers (2,847) averaged $59.87.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47717" y="4526161"/>
            <a:ext cx="339328" cy="33932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578060"/>
            <a:ext cx="28785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Revenue by Age Group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068479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Young Adults: $62,143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9937790" y="3567470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Middle-aged: $59,197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9937790" y="4066461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Adult: $55,978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9937790" y="4565452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Senior: $55,763</a:t>
            </a:r>
            <a:endParaRPr lang="en-US" sz="17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44326" y="3142536"/>
            <a:ext cx="339328" cy="33932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9937790" y="5597604"/>
            <a:ext cx="38753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Repeat Buyers &amp; Subscriptions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9937790" y="6088023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958 repeat buyers (&gt;5 purchases) are subscribers, 2,518 are not.</a:t>
            </a:r>
            <a:endParaRPr lang="en-US" sz="175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7" name="Image 5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44326" y="5909786"/>
            <a:ext cx="339328" cy="33932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6499"/>
            <a:ext cx="61508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678906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3294936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905720"/>
            <a:ext cx="13917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New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396139"/>
            <a:ext cx="1391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83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998952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CBC5B8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4042529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49663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4269343"/>
            <a:ext cx="15231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759762"/>
            <a:ext cx="152316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701 Customers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362575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CBC5B8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406152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860256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632966"/>
            <a:ext cx="17027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Loyal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123384"/>
            <a:ext cx="170271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3,116 Customers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4959"/>
            <a:ext cx="65078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Top Products by Category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737366"/>
            <a:ext cx="13042821" cy="3917156"/>
          </a:xfrm>
          <a:prstGeom prst="roundRect">
            <a:avLst>
              <a:gd name="adj" fmla="val 86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744986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462" y="2888694"/>
            <a:ext cx="84522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334935" y="2888694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Accessories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243161" y="2888694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Jewelry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151388" y="2888694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171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01410" y="3395305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28462" y="3539014"/>
            <a:ext cx="84522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2334935" y="3539014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Accessories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6243161" y="3539014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Sunglasses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0151388" y="3539014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161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4045625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28462" y="4189333"/>
            <a:ext cx="84522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2334935" y="4189333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Clothing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6243161" y="4189333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Blouse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0151388" y="4189333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171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801410" y="4695944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28462" y="4839653"/>
            <a:ext cx="84522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2334935" y="4839653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Clothing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6243161" y="4839653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Pants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10151388" y="4839653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171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801410" y="5346263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028462" y="5489972"/>
            <a:ext cx="84522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2334935" y="5489972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Footwear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6243161" y="5489972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Sandals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10151388" y="5489972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160</a:t>
            </a:r>
            <a:endParaRPr lang="en-US" sz="1750" dirty="0"/>
          </a:p>
        </p:txBody>
      </p:sp>
      <p:sp>
        <p:nvSpPr>
          <p:cNvPr id="29" name="Shape 27"/>
          <p:cNvSpPr/>
          <p:nvPr/>
        </p:nvSpPr>
        <p:spPr>
          <a:xfrm>
            <a:off x="801410" y="5996583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1028462" y="6140291"/>
            <a:ext cx="84522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</a:t>
            </a:r>
            <a:endParaRPr lang="en-US" sz="1750" dirty="0"/>
          </a:p>
        </p:txBody>
      </p:sp>
      <p:sp>
        <p:nvSpPr>
          <p:cNvPr id="31" name="Text 29"/>
          <p:cNvSpPr/>
          <p:nvPr/>
        </p:nvSpPr>
        <p:spPr>
          <a:xfrm>
            <a:off x="2334935" y="6140291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Outerwear</a:t>
            </a:r>
            <a:endParaRPr lang="en-US" sz="1750" dirty="0"/>
          </a:p>
        </p:txBody>
      </p:sp>
      <p:sp>
        <p:nvSpPr>
          <p:cNvPr id="32" name="Text 30"/>
          <p:cNvSpPr/>
          <p:nvPr/>
        </p:nvSpPr>
        <p:spPr>
          <a:xfrm>
            <a:off x="6243161" y="6140291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Jacket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10151388" y="6140291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163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2025-12-07T04:12:36Z</dcterms:created>
  <dcterms:modified xsi:type="dcterms:W3CDTF">2025-12-07T04:12:36Z</dcterms:modified>
</cp:coreProperties>
</file>